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8088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6"/>
      </p:cViewPr>
      <p:guideLst>
        <p:guide orient="horz" pos="2160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3567" y="2130427"/>
            <a:ext cx="1035375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7133" y="3886200"/>
            <a:ext cx="8526622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831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1318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206" y="4406902"/>
            <a:ext cx="1035375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206" y="2906713"/>
            <a:ext cx="1035375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9185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044" y="1600202"/>
            <a:ext cx="537989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952" y="1600202"/>
            <a:ext cx="537989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8462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044" y="1535113"/>
            <a:ext cx="538200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044" y="2174875"/>
            <a:ext cx="538200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722" y="1535113"/>
            <a:ext cx="53841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722" y="2174875"/>
            <a:ext cx="53841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5243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8839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741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046" y="273050"/>
            <a:ext cx="400742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389" y="273052"/>
            <a:ext cx="680945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046" y="1435102"/>
            <a:ext cx="400742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795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7540" y="4800600"/>
            <a:ext cx="730853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7540" y="612775"/>
            <a:ext cx="730853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7540" y="5367338"/>
            <a:ext cx="730853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863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7780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80304" y="274639"/>
            <a:ext cx="359294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9371" y="274639"/>
            <a:ext cx="1057791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716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046" y="274638"/>
            <a:ext cx="109627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046" y="1600202"/>
            <a:ext cx="1096279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044" y="6356352"/>
            <a:ext cx="2842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0420EA-0DBD-464E-91A3-43E443F43800}" type="datetimeFigureOut">
              <a:rPr lang="en-IN" smtClean="0"/>
              <a:t>20-11-2024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1804" y="6356352"/>
            <a:ext cx="38572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29638" y="6356352"/>
            <a:ext cx="2842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EFE1F-1F78-448F-9DF1-6E295C1E0EB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79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66"/>
          <p:cNvSpPr txBox="1">
            <a:spLocks noChangeArrowheads="1"/>
          </p:cNvSpPr>
          <p:nvPr/>
        </p:nvSpPr>
        <p:spPr bwMode="auto">
          <a:xfrm>
            <a:off x="12" y="-7933"/>
            <a:ext cx="12180888" cy="461665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ORGANISATION </a:t>
            </a:r>
            <a:r>
              <a:rPr lang="en-US" sz="24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STRUCTURE </a:t>
            </a:r>
            <a:endParaRPr lang="en-US" sz="24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43" name="AutoShape 70"/>
          <p:cNvSpPr>
            <a:spLocks noChangeArrowheads="1"/>
          </p:cNvSpPr>
          <p:nvPr/>
        </p:nvSpPr>
        <p:spPr bwMode="auto">
          <a:xfrm>
            <a:off x="2379148" y="846163"/>
            <a:ext cx="7422729" cy="511175"/>
          </a:xfrm>
          <a:prstGeom prst="roundRect">
            <a:avLst>
              <a:gd name="adj" fmla="val 16667"/>
            </a:avLst>
          </a:prstGeom>
          <a:solidFill>
            <a:srgbClr val="006600"/>
          </a:solidFill>
          <a:ln w="57150" cmpd="dbl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HON’BLE MINISTER FOR HEALTH</a:t>
            </a:r>
          </a:p>
        </p:txBody>
      </p:sp>
      <p:sp>
        <p:nvSpPr>
          <p:cNvPr id="10244" name="Text Box 71"/>
          <p:cNvSpPr txBox="1">
            <a:spLocks noChangeArrowheads="1"/>
          </p:cNvSpPr>
          <p:nvPr/>
        </p:nvSpPr>
        <p:spPr bwMode="auto">
          <a:xfrm>
            <a:off x="3330780" y="1593850"/>
            <a:ext cx="5519465" cy="400050"/>
          </a:xfrm>
          <a:prstGeom prst="rect">
            <a:avLst/>
          </a:prstGeom>
          <a:solidFill>
            <a:srgbClr val="000099"/>
          </a:solidFill>
          <a:ln w="19050" cap="sq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SECRETARY TO GOVERNMENT</a:t>
            </a:r>
          </a:p>
        </p:txBody>
      </p:sp>
      <p:sp>
        <p:nvSpPr>
          <p:cNvPr id="10245" name="Line 72"/>
          <p:cNvSpPr>
            <a:spLocks noChangeShapeType="1"/>
          </p:cNvSpPr>
          <p:nvPr/>
        </p:nvSpPr>
        <p:spPr bwMode="auto">
          <a:xfrm>
            <a:off x="6090445" y="1379809"/>
            <a:ext cx="0" cy="2174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Line 74"/>
          <p:cNvSpPr>
            <a:spLocks noChangeShapeType="1"/>
          </p:cNvSpPr>
          <p:nvPr/>
        </p:nvSpPr>
        <p:spPr bwMode="auto">
          <a:xfrm flipH="1" flipV="1">
            <a:off x="2436207" y="2214563"/>
            <a:ext cx="7862594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Line 75"/>
          <p:cNvSpPr>
            <a:spLocks noChangeShapeType="1"/>
          </p:cNvSpPr>
          <p:nvPr/>
        </p:nvSpPr>
        <p:spPr bwMode="auto">
          <a:xfrm>
            <a:off x="2447106" y="2214563"/>
            <a:ext cx="0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Line 76"/>
          <p:cNvSpPr>
            <a:spLocks noChangeShapeType="1"/>
          </p:cNvSpPr>
          <p:nvPr/>
        </p:nvSpPr>
        <p:spPr bwMode="auto">
          <a:xfrm>
            <a:off x="10305286" y="2214563"/>
            <a:ext cx="0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Text Box 77"/>
          <p:cNvSpPr txBox="1">
            <a:spLocks noChangeArrowheads="1"/>
          </p:cNvSpPr>
          <p:nvPr/>
        </p:nvSpPr>
        <p:spPr bwMode="auto">
          <a:xfrm>
            <a:off x="230531" y="2370409"/>
            <a:ext cx="5479286" cy="307975"/>
          </a:xfrm>
          <a:prstGeom prst="rect">
            <a:avLst/>
          </a:prstGeom>
          <a:solidFill>
            <a:srgbClr val="99FF66"/>
          </a:solidFill>
          <a:ln w="1270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>
                <a:latin typeface="Tahoma" pitchFamily="34" charset="0"/>
                <a:cs typeface="Tahoma" pitchFamily="34" charset="0"/>
              </a:rPr>
              <a:t>ADMINISTRATION</a:t>
            </a:r>
            <a:endParaRPr lang="en-US" sz="1100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50" name="Text Box 78"/>
          <p:cNvSpPr txBox="1">
            <a:spLocks noChangeArrowheads="1"/>
          </p:cNvSpPr>
          <p:nvPr/>
        </p:nvSpPr>
        <p:spPr bwMode="auto">
          <a:xfrm>
            <a:off x="1854655" y="3665543"/>
            <a:ext cx="2163375" cy="323165"/>
          </a:xfrm>
          <a:prstGeom prst="rect">
            <a:avLst/>
          </a:prstGeom>
          <a:solidFill>
            <a:srgbClr val="9900FF"/>
          </a:solidFill>
          <a:ln w="1270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50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en-US" sz="1000" b="1" dirty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Under Secretaries </a:t>
            </a:r>
            <a:endParaRPr lang="en-US" sz="50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51" name="Text Box 79"/>
          <p:cNvSpPr txBox="1">
            <a:spLocks noChangeArrowheads="1"/>
          </p:cNvSpPr>
          <p:nvPr/>
        </p:nvSpPr>
        <p:spPr bwMode="auto">
          <a:xfrm>
            <a:off x="1964701" y="4214818"/>
            <a:ext cx="1941329" cy="400110"/>
          </a:xfrm>
          <a:prstGeom prst="rect">
            <a:avLst/>
          </a:prstGeom>
          <a:solidFill>
            <a:srgbClr val="9900FF"/>
          </a:solidFill>
          <a:ln w="12700">
            <a:solidFill>
              <a:srgbClr val="00336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US" sz="50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en-US" sz="1000" b="1" dirty="0" smtClean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Sections </a:t>
            </a:r>
            <a:endParaRPr lang="en-US" sz="100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en-US" sz="50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52" name="Text Box 81"/>
          <p:cNvSpPr txBox="1">
            <a:spLocks noChangeArrowheads="1"/>
          </p:cNvSpPr>
          <p:nvPr/>
        </p:nvSpPr>
        <p:spPr bwMode="auto">
          <a:xfrm>
            <a:off x="1812681" y="2886075"/>
            <a:ext cx="1879704" cy="415498"/>
          </a:xfrm>
          <a:prstGeom prst="rect">
            <a:avLst/>
          </a:prstGeom>
          <a:solidFill>
            <a:srgbClr val="9900FF"/>
          </a:solidFill>
          <a:ln w="12700">
            <a:solidFill>
              <a:srgbClr val="003366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050" b="1" dirty="0" smtClean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Additional </a:t>
            </a:r>
            <a:endParaRPr lang="en-US" sz="105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en-US" sz="1050" b="1" dirty="0" err="1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Secy</a:t>
            </a:r>
            <a:r>
              <a:rPr lang="en-US" sz="1050" b="1" dirty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, </a:t>
            </a:r>
            <a:r>
              <a:rPr lang="en-US" sz="1050" b="1" dirty="0" smtClean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Non-IAS </a:t>
            </a:r>
            <a:endParaRPr lang="en-US" sz="105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54" name="Text Box 83"/>
          <p:cNvSpPr txBox="1">
            <a:spLocks noChangeArrowheads="1"/>
          </p:cNvSpPr>
          <p:nvPr/>
        </p:nvSpPr>
        <p:spPr bwMode="auto">
          <a:xfrm>
            <a:off x="4096321" y="2886225"/>
            <a:ext cx="1706593" cy="400110"/>
          </a:xfrm>
          <a:prstGeom prst="rect">
            <a:avLst/>
          </a:prstGeom>
          <a:solidFill>
            <a:srgbClr val="9900FF"/>
          </a:solidFill>
          <a:ln w="1270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000" b="1" dirty="0" smtClean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Joint Secretary IAS / Non IAS</a:t>
            </a:r>
            <a:endParaRPr lang="en-US" sz="100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55" name="Line 84"/>
          <p:cNvSpPr>
            <a:spLocks noChangeShapeType="1"/>
          </p:cNvSpPr>
          <p:nvPr/>
        </p:nvSpPr>
        <p:spPr bwMode="auto">
          <a:xfrm>
            <a:off x="2592999" y="2672034"/>
            <a:ext cx="0" cy="217487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Line 86"/>
          <p:cNvSpPr>
            <a:spLocks noChangeShapeType="1"/>
          </p:cNvSpPr>
          <p:nvPr/>
        </p:nvSpPr>
        <p:spPr bwMode="auto">
          <a:xfrm>
            <a:off x="4842749" y="2672034"/>
            <a:ext cx="0" cy="217487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Line 87"/>
          <p:cNvSpPr>
            <a:spLocks noChangeShapeType="1"/>
          </p:cNvSpPr>
          <p:nvPr/>
        </p:nvSpPr>
        <p:spPr bwMode="auto">
          <a:xfrm>
            <a:off x="1700249" y="3270250"/>
            <a:ext cx="0" cy="217488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9" name="Line 88"/>
          <p:cNvSpPr>
            <a:spLocks noChangeShapeType="1"/>
          </p:cNvSpPr>
          <p:nvPr/>
        </p:nvSpPr>
        <p:spPr bwMode="auto">
          <a:xfrm>
            <a:off x="2935255" y="3270250"/>
            <a:ext cx="0" cy="217488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0" name="Line 89"/>
          <p:cNvSpPr>
            <a:spLocks noChangeShapeType="1"/>
          </p:cNvSpPr>
          <p:nvPr/>
        </p:nvSpPr>
        <p:spPr bwMode="auto">
          <a:xfrm>
            <a:off x="5227135" y="3270250"/>
            <a:ext cx="0" cy="217488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Text Box 92"/>
          <p:cNvSpPr txBox="1">
            <a:spLocks noChangeArrowheads="1"/>
          </p:cNvSpPr>
          <p:nvPr/>
        </p:nvSpPr>
        <p:spPr bwMode="auto">
          <a:xfrm>
            <a:off x="8829158" y="2351316"/>
            <a:ext cx="2590552" cy="307777"/>
          </a:xfrm>
          <a:prstGeom prst="rect">
            <a:avLst/>
          </a:prstGeom>
          <a:solidFill>
            <a:srgbClr val="99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SOCIETY / CORPORATION</a:t>
            </a:r>
          </a:p>
        </p:txBody>
      </p:sp>
      <p:sp>
        <p:nvSpPr>
          <p:cNvPr id="19481" name="AutoShape 93"/>
          <p:cNvSpPr>
            <a:spLocks noChangeArrowheads="1"/>
          </p:cNvSpPr>
          <p:nvPr/>
        </p:nvSpPr>
        <p:spPr bwMode="auto">
          <a:xfrm>
            <a:off x="9569337" y="3083196"/>
            <a:ext cx="2034377" cy="354013"/>
          </a:xfrm>
          <a:prstGeom prst="foldedCorner">
            <a:avLst>
              <a:gd name="adj" fmla="val 12500"/>
            </a:avLst>
          </a:prstGeom>
          <a:solidFill>
            <a:srgbClr val="FFD65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Tamil Nadu State AIDS Control Society</a:t>
            </a:r>
          </a:p>
        </p:txBody>
      </p:sp>
      <p:sp>
        <p:nvSpPr>
          <p:cNvPr id="19482" name="AutoShape 94"/>
          <p:cNvSpPr>
            <a:spLocks noChangeArrowheads="1"/>
          </p:cNvSpPr>
          <p:nvPr/>
        </p:nvSpPr>
        <p:spPr bwMode="auto">
          <a:xfrm>
            <a:off x="9602856" y="5009926"/>
            <a:ext cx="2059754" cy="419338"/>
          </a:xfrm>
          <a:prstGeom prst="foldedCorner">
            <a:avLst>
              <a:gd name="adj" fmla="val 12500"/>
            </a:avLst>
          </a:prstGeom>
          <a:solidFill>
            <a:srgbClr val="FFD65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Tamil Nadu State Blindness Control Society</a:t>
            </a:r>
          </a:p>
        </p:txBody>
      </p:sp>
      <p:sp>
        <p:nvSpPr>
          <p:cNvPr id="10264" name="Line 95"/>
          <p:cNvSpPr>
            <a:spLocks noChangeShapeType="1"/>
          </p:cNvSpPr>
          <p:nvPr/>
        </p:nvSpPr>
        <p:spPr bwMode="auto">
          <a:xfrm>
            <a:off x="9220325" y="3265488"/>
            <a:ext cx="370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AutoShape 96"/>
          <p:cNvSpPr>
            <a:spLocks noChangeArrowheads="1"/>
          </p:cNvSpPr>
          <p:nvPr/>
        </p:nvSpPr>
        <p:spPr bwMode="auto">
          <a:xfrm>
            <a:off x="9592451" y="3581404"/>
            <a:ext cx="2080902" cy="419100"/>
          </a:xfrm>
          <a:prstGeom prst="foldedCorner">
            <a:avLst>
              <a:gd name="adj" fmla="val 12500"/>
            </a:avLst>
          </a:prstGeom>
          <a:solidFill>
            <a:srgbClr val="FFD65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Tamil Nadu Medical Services Corporation</a:t>
            </a:r>
          </a:p>
        </p:txBody>
      </p:sp>
      <p:sp>
        <p:nvSpPr>
          <p:cNvPr id="10266" name="Line 97"/>
          <p:cNvSpPr>
            <a:spLocks noChangeShapeType="1"/>
          </p:cNvSpPr>
          <p:nvPr/>
        </p:nvSpPr>
        <p:spPr bwMode="auto">
          <a:xfrm>
            <a:off x="9220325" y="3822700"/>
            <a:ext cx="370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7" name="Line 98"/>
          <p:cNvSpPr>
            <a:spLocks noChangeShapeType="1"/>
          </p:cNvSpPr>
          <p:nvPr/>
        </p:nvSpPr>
        <p:spPr bwMode="auto">
          <a:xfrm>
            <a:off x="9221722" y="4226004"/>
            <a:ext cx="370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68" name="Text Box 100"/>
          <p:cNvSpPr txBox="1">
            <a:spLocks noChangeArrowheads="1"/>
          </p:cNvSpPr>
          <p:nvPr/>
        </p:nvSpPr>
        <p:spPr bwMode="auto">
          <a:xfrm>
            <a:off x="6031351" y="2389459"/>
            <a:ext cx="2152803" cy="307975"/>
          </a:xfrm>
          <a:prstGeom prst="rect">
            <a:avLst/>
          </a:prstGeom>
          <a:solidFill>
            <a:srgbClr val="99FF66"/>
          </a:solidFill>
          <a:ln w="1270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>
                <a:latin typeface="Tahoma" pitchFamily="34" charset="0"/>
                <a:cs typeface="Tahoma" pitchFamily="34" charset="0"/>
              </a:rPr>
              <a:t>DIRECTORATES</a:t>
            </a:r>
          </a:p>
        </p:txBody>
      </p:sp>
      <p:sp>
        <p:nvSpPr>
          <p:cNvPr id="10269" name="Line 101"/>
          <p:cNvSpPr>
            <a:spLocks noChangeShapeType="1"/>
          </p:cNvSpPr>
          <p:nvPr/>
        </p:nvSpPr>
        <p:spPr bwMode="auto">
          <a:xfrm>
            <a:off x="6323182" y="5395913"/>
            <a:ext cx="461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0" name="Line 103"/>
          <p:cNvSpPr>
            <a:spLocks noChangeShapeType="1"/>
          </p:cNvSpPr>
          <p:nvPr/>
        </p:nvSpPr>
        <p:spPr bwMode="auto">
          <a:xfrm>
            <a:off x="6321068" y="4824413"/>
            <a:ext cx="461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Line 104"/>
          <p:cNvSpPr>
            <a:spLocks noChangeShapeType="1"/>
          </p:cNvSpPr>
          <p:nvPr/>
        </p:nvSpPr>
        <p:spPr bwMode="auto">
          <a:xfrm>
            <a:off x="6323182" y="4497388"/>
            <a:ext cx="461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Line 105"/>
          <p:cNvSpPr>
            <a:spLocks noChangeShapeType="1"/>
          </p:cNvSpPr>
          <p:nvPr/>
        </p:nvSpPr>
        <p:spPr bwMode="auto">
          <a:xfrm>
            <a:off x="6308348" y="4170363"/>
            <a:ext cx="46312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3" name="Line 106"/>
          <p:cNvSpPr>
            <a:spLocks noChangeShapeType="1"/>
          </p:cNvSpPr>
          <p:nvPr/>
        </p:nvSpPr>
        <p:spPr bwMode="auto">
          <a:xfrm>
            <a:off x="6323182" y="3844925"/>
            <a:ext cx="461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4" name="Line 107"/>
          <p:cNvSpPr>
            <a:spLocks noChangeShapeType="1"/>
          </p:cNvSpPr>
          <p:nvPr/>
        </p:nvSpPr>
        <p:spPr bwMode="auto">
          <a:xfrm>
            <a:off x="6333737" y="3544888"/>
            <a:ext cx="46312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5" name="Line 108"/>
          <p:cNvSpPr>
            <a:spLocks noChangeShapeType="1"/>
          </p:cNvSpPr>
          <p:nvPr/>
        </p:nvSpPr>
        <p:spPr bwMode="auto">
          <a:xfrm>
            <a:off x="6348558" y="3227388"/>
            <a:ext cx="461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6" name="Line 109"/>
          <p:cNvSpPr>
            <a:spLocks noChangeShapeType="1"/>
          </p:cNvSpPr>
          <p:nvPr/>
        </p:nvSpPr>
        <p:spPr bwMode="auto">
          <a:xfrm>
            <a:off x="6333737" y="2900363"/>
            <a:ext cx="46312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7" name="Line 119"/>
          <p:cNvSpPr>
            <a:spLocks noChangeShapeType="1"/>
          </p:cNvSpPr>
          <p:nvPr/>
        </p:nvSpPr>
        <p:spPr bwMode="auto">
          <a:xfrm>
            <a:off x="6321068" y="5122863"/>
            <a:ext cx="461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78" name="Text Box 123"/>
          <p:cNvSpPr txBox="1">
            <a:spLocks noChangeArrowheads="1"/>
          </p:cNvSpPr>
          <p:nvPr/>
        </p:nvSpPr>
        <p:spPr bwMode="auto">
          <a:xfrm>
            <a:off x="95301" y="2886345"/>
            <a:ext cx="1070057" cy="461665"/>
          </a:xfrm>
          <a:prstGeom prst="rect">
            <a:avLst/>
          </a:prstGeom>
          <a:solidFill>
            <a:srgbClr val="9900FF"/>
          </a:solidFill>
          <a:ln w="1270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Additional </a:t>
            </a:r>
          </a:p>
          <a:p>
            <a:pPr algn="ctr"/>
            <a:r>
              <a:rPr lang="en-US" sz="1200" b="1" dirty="0" err="1" smtClean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Secy</a:t>
            </a:r>
            <a:r>
              <a:rPr lang="en-US" sz="1200" b="1" dirty="0" smtClean="0">
                <a:solidFill>
                  <a:srgbClr val="FFFF99"/>
                </a:solidFill>
                <a:latin typeface="Tahoma" pitchFamily="34" charset="0"/>
                <a:cs typeface="Tahoma" pitchFamily="34" charset="0"/>
              </a:rPr>
              <a:t>, IAS </a:t>
            </a:r>
            <a:endParaRPr lang="en-US" sz="1200" b="1" dirty="0">
              <a:solidFill>
                <a:srgbClr val="FFFF99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79" name="Line 124"/>
          <p:cNvSpPr>
            <a:spLocks noChangeShapeType="1"/>
          </p:cNvSpPr>
          <p:nvPr/>
        </p:nvSpPr>
        <p:spPr bwMode="auto">
          <a:xfrm>
            <a:off x="571071" y="3495675"/>
            <a:ext cx="4624931" cy="0"/>
          </a:xfrm>
          <a:prstGeom prst="line">
            <a:avLst/>
          </a:prstGeom>
          <a:noFill/>
          <a:ln w="12700">
            <a:solidFill>
              <a:srgbClr val="7030A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0" name="Line 125"/>
          <p:cNvSpPr>
            <a:spLocks noChangeShapeType="1"/>
          </p:cNvSpPr>
          <p:nvPr/>
        </p:nvSpPr>
        <p:spPr bwMode="auto">
          <a:xfrm>
            <a:off x="570979" y="3278459"/>
            <a:ext cx="0" cy="217487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1" name="Line 126"/>
          <p:cNvSpPr>
            <a:spLocks noChangeShapeType="1"/>
          </p:cNvSpPr>
          <p:nvPr/>
        </p:nvSpPr>
        <p:spPr bwMode="auto">
          <a:xfrm>
            <a:off x="475816" y="2672034"/>
            <a:ext cx="0" cy="217487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82" name="AutoShape 110"/>
          <p:cNvSpPr>
            <a:spLocks noChangeArrowheads="1"/>
          </p:cNvSpPr>
          <p:nvPr/>
        </p:nvSpPr>
        <p:spPr bwMode="auto">
          <a:xfrm>
            <a:off x="6822145" y="2773363"/>
            <a:ext cx="1497235" cy="260350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>
                <a:latin typeface="Tahoma" pitchFamily="34" charset="0"/>
                <a:cs typeface="Tahoma" pitchFamily="34" charset="0"/>
              </a:rPr>
              <a:t>DME</a:t>
            </a:r>
          </a:p>
        </p:txBody>
      </p:sp>
      <p:sp>
        <p:nvSpPr>
          <p:cNvPr id="10283" name="AutoShape 111"/>
          <p:cNvSpPr>
            <a:spLocks noChangeArrowheads="1"/>
          </p:cNvSpPr>
          <p:nvPr/>
        </p:nvSpPr>
        <p:spPr bwMode="auto">
          <a:xfrm>
            <a:off x="6822145" y="3090863"/>
            <a:ext cx="1497235" cy="260350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>
                <a:latin typeface="Tahoma" pitchFamily="34" charset="0"/>
                <a:cs typeface="Tahoma" pitchFamily="34" charset="0"/>
              </a:rPr>
              <a:t>DM &amp; RHS</a:t>
            </a:r>
          </a:p>
        </p:txBody>
      </p:sp>
      <p:sp>
        <p:nvSpPr>
          <p:cNvPr id="10284" name="AutoShape 112"/>
          <p:cNvSpPr>
            <a:spLocks noChangeArrowheads="1"/>
          </p:cNvSpPr>
          <p:nvPr/>
        </p:nvSpPr>
        <p:spPr bwMode="auto">
          <a:xfrm>
            <a:off x="6813690" y="3417888"/>
            <a:ext cx="1495121" cy="260350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>
                <a:latin typeface="Tahoma" pitchFamily="34" charset="0"/>
                <a:cs typeface="Tahoma" pitchFamily="34" charset="0"/>
              </a:rPr>
              <a:t>DM&amp;RHS (ESI)</a:t>
            </a:r>
          </a:p>
        </p:txBody>
      </p:sp>
      <p:sp>
        <p:nvSpPr>
          <p:cNvPr id="10285" name="AutoShape 113"/>
          <p:cNvSpPr>
            <a:spLocks noChangeArrowheads="1"/>
          </p:cNvSpPr>
          <p:nvPr/>
        </p:nvSpPr>
        <p:spPr bwMode="auto">
          <a:xfrm>
            <a:off x="6813690" y="3735388"/>
            <a:ext cx="1495121" cy="260350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>
                <a:latin typeface="Tahoma" pitchFamily="34" charset="0"/>
                <a:cs typeface="Tahoma" pitchFamily="34" charset="0"/>
              </a:rPr>
              <a:t>DPH &amp; PM</a:t>
            </a:r>
          </a:p>
        </p:txBody>
      </p:sp>
      <p:sp>
        <p:nvSpPr>
          <p:cNvPr id="10286" name="AutoShape 114"/>
          <p:cNvSpPr>
            <a:spLocks noChangeArrowheads="1"/>
          </p:cNvSpPr>
          <p:nvPr/>
        </p:nvSpPr>
        <p:spPr bwMode="auto">
          <a:xfrm>
            <a:off x="6813690" y="4037013"/>
            <a:ext cx="1495121" cy="260350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>
                <a:latin typeface="Tahoma" pitchFamily="34" charset="0"/>
                <a:cs typeface="Tahoma" pitchFamily="34" charset="0"/>
              </a:rPr>
              <a:t>DFW</a:t>
            </a:r>
          </a:p>
        </p:txBody>
      </p:sp>
      <p:sp>
        <p:nvSpPr>
          <p:cNvPr id="10287" name="AutoShape 115"/>
          <p:cNvSpPr>
            <a:spLocks noChangeArrowheads="1"/>
          </p:cNvSpPr>
          <p:nvPr/>
        </p:nvSpPr>
        <p:spPr bwMode="auto">
          <a:xfrm>
            <a:off x="6813690" y="4353196"/>
            <a:ext cx="1495121" cy="258763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>
                <a:latin typeface="Tahoma" pitchFamily="34" charset="0"/>
                <a:cs typeface="Tahoma" pitchFamily="34" charset="0"/>
              </a:rPr>
              <a:t>CIM&amp;H</a:t>
            </a:r>
          </a:p>
        </p:txBody>
      </p:sp>
      <p:sp>
        <p:nvSpPr>
          <p:cNvPr id="10288" name="AutoShape 116"/>
          <p:cNvSpPr>
            <a:spLocks noChangeArrowheads="1"/>
          </p:cNvSpPr>
          <p:nvPr/>
        </p:nvSpPr>
        <p:spPr bwMode="auto">
          <a:xfrm>
            <a:off x="6813690" y="4670696"/>
            <a:ext cx="1495121" cy="258763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 dirty="0">
                <a:latin typeface="Tahoma" pitchFamily="34" charset="0"/>
                <a:cs typeface="Tahoma" pitchFamily="34" charset="0"/>
              </a:rPr>
              <a:t>Food Safety</a:t>
            </a:r>
          </a:p>
        </p:txBody>
      </p:sp>
      <p:sp>
        <p:nvSpPr>
          <p:cNvPr id="10290" name="AutoShape 128"/>
          <p:cNvSpPr>
            <a:spLocks noChangeArrowheads="1"/>
          </p:cNvSpPr>
          <p:nvPr/>
        </p:nvSpPr>
        <p:spPr bwMode="auto">
          <a:xfrm>
            <a:off x="6810447" y="5307055"/>
            <a:ext cx="1493004" cy="260350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>
                <a:latin typeface="Tahoma" pitchFamily="34" charset="0"/>
                <a:cs typeface="Tahoma" pitchFamily="34" charset="0"/>
              </a:rPr>
              <a:t>SHT</a:t>
            </a:r>
          </a:p>
        </p:txBody>
      </p:sp>
      <p:sp>
        <p:nvSpPr>
          <p:cNvPr id="10291" name="Line 131"/>
          <p:cNvSpPr>
            <a:spLocks noChangeShapeType="1"/>
          </p:cNvSpPr>
          <p:nvPr/>
        </p:nvSpPr>
        <p:spPr bwMode="auto">
          <a:xfrm>
            <a:off x="7004010" y="2214563"/>
            <a:ext cx="0" cy="144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6" name="AutoShape 96"/>
          <p:cNvSpPr>
            <a:spLocks noChangeArrowheads="1"/>
          </p:cNvSpPr>
          <p:nvPr/>
        </p:nvSpPr>
        <p:spPr bwMode="auto">
          <a:xfrm>
            <a:off x="9592451" y="4053894"/>
            <a:ext cx="2080902" cy="262086"/>
          </a:xfrm>
          <a:prstGeom prst="foldedCorner">
            <a:avLst>
              <a:gd name="adj" fmla="val 12500"/>
            </a:avLst>
          </a:prstGeom>
          <a:solidFill>
            <a:srgbClr val="FFD65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State Health Society - </a:t>
            </a:r>
            <a:r>
              <a:rPr lang="en-US" sz="9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NHM</a:t>
            </a:r>
            <a:endParaRPr lang="en-US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293" name="Line 98"/>
          <p:cNvSpPr>
            <a:spLocks noChangeShapeType="1"/>
          </p:cNvSpPr>
          <p:nvPr/>
        </p:nvSpPr>
        <p:spPr bwMode="auto">
          <a:xfrm>
            <a:off x="9241468" y="4653964"/>
            <a:ext cx="370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94" name="Line 72"/>
          <p:cNvSpPr>
            <a:spLocks noChangeShapeType="1"/>
          </p:cNvSpPr>
          <p:nvPr/>
        </p:nvSpPr>
        <p:spPr bwMode="auto">
          <a:xfrm>
            <a:off x="6090445" y="2000250"/>
            <a:ext cx="0" cy="2174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AutoShape 96"/>
          <p:cNvSpPr>
            <a:spLocks noChangeArrowheads="1"/>
          </p:cNvSpPr>
          <p:nvPr/>
        </p:nvSpPr>
        <p:spPr bwMode="auto">
          <a:xfrm>
            <a:off x="9600909" y="4432300"/>
            <a:ext cx="2080902" cy="419100"/>
          </a:xfrm>
          <a:prstGeom prst="foldedCorner">
            <a:avLst>
              <a:gd name="adj" fmla="val 12500"/>
            </a:avLst>
          </a:prstGeom>
          <a:solidFill>
            <a:srgbClr val="FFD65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Medical Services Recruitment Board</a:t>
            </a:r>
          </a:p>
        </p:txBody>
      </p:sp>
      <p:sp>
        <p:nvSpPr>
          <p:cNvPr id="10296" name="Line 88"/>
          <p:cNvSpPr>
            <a:spLocks noChangeShapeType="1"/>
          </p:cNvSpPr>
          <p:nvPr/>
        </p:nvSpPr>
        <p:spPr bwMode="auto">
          <a:xfrm>
            <a:off x="2928912" y="3429000"/>
            <a:ext cx="0" cy="217488"/>
          </a:xfrm>
          <a:prstGeom prst="line">
            <a:avLst/>
          </a:prstGeom>
          <a:noFill/>
          <a:ln w="9525">
            <a:solidFill>
              <a:srgbClr val="7030A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97" name="Line 88"/>
          <p:cNvSpPr>
            <a:spLocks noChangeShapeType="1"/>
          </p:cNvSpPr>
          <p:nvPr/>
        </p:nvSpPr>
        <p:spPr bwMode="auto">
          <a:xfrm>
            <a:off x="2928912" y="4000500"/>
            <a:ext cx="0" cy="217488"/>
          </a:xfrm>
          <a:prstGeom prst="line">
            <a:avLst/>
          </a:prstGeom>
          <a:noFill/>
          <a:ln w="9525">
            <a:solidFill>
              <a:srgbClr val="66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0" name="Straight Connector 69"/>
          <p:cNvCxnSpPr/>
          <p:nvPr/>
        </p:nvCxnSpPr>
        <p:spPr>
          <a:xfrm>
            <a:off x="9208103" y="2670805"/>
            <a:ext cx="16840" cy="37682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9" name="Line 98"/>
          <p:cNvSpPr>
            <a:spLocks noChangeShapeType="1"/>
          </p:cNvSpPr>
          <p:nvPr/>
        </p:nvSpPr>
        <p:spPr bwMode="auto">
          <a:xfrm>
            <a:off x="9230847" y="5166055"/>
            <a:ext cx="370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190410" y="4643446"/>
          <a:ext cx="4948480" cy="22128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19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065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88337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Spl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 Secy.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Special Secretary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DME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Director of Medical Education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DM&amp;RHS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Director of Medical and Rural Health Services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DM&amp;RHS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(</a:t>
                      </a:r>
                      <a:r>
                        <a:rPr lang="en-US" sz="900" b="1" baseline="0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ESI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Director of Medical and Rural Health Services (</a:t>
                      </a: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ESI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DPH&amp;PM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Director of Public Health and Preventive Medicine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DFW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Director of Family welfare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CIM&amp;H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Commissioner of Indian Medicine and Homoeopathy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DCA</a:t>
                      </a: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Drug Control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Administration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TNHSP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Tamil Nadu Health Systems Project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SHT</a:t>
                      </a: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State Health Transport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83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err="1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NHM</a:t>
                      </a:r>
                      <a:endParaRPr lang="en-US" sz="900" b="1" dirty="0" smtClean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900" b="1" dirty="0" smtClean="0">
                          <a:solidFill>
                            <a:schemeClr val="bg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National Health Mission</a:t>
                      </a:r>
                      <a:endParaRPr lang="en-US" sz="900" b="1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809" marR="121809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338" name="AutoShape 116"/>
          <p:cNvSpPr>
            <a:spLocks noChangeArrowheads="1"/>
          </p:cNvSpPr>
          <p:nvPr/>
        </p:nvSpPr>
        <p:spPr bwMode="auto">
          <a:xfrm>
            <a:off x="6784081" y="4985021"/>
            <a:ext cx="1495121" cy="258763"/>
          </a:xfrm>
          <a:prstGeom prst="roundRect">
            <a:avLst>
              <a:gd name="adj" fmla="val 16667"/>
            </a:avLst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 algn="ctr"/>
            <a:r>
              <a:rPr lang="en-US" sz="1000" b="1">
                <a:latin typeface="Tahoma" pitchFamily="34" charset="0"/>
                <a:cs typeface="Tahoma" pitchFamily="34" charset="0"/>
              </a:rPr>
              <a:t>DCA</a:t>
            </a:r>
          </a:p>
        </p:txBody>
      </p:sp>
      <p:cxnSp>
        <p:nvCxnSpPr>
          <p:cNvPr id="68" name="Straight Connector 67"/>
          <p:cNvCxnSpPr>
            <a:endCxn id="10269" idx="0"/>
          </p:cNvCxnSpPr>
          <p:nvPr/>
        </p:nvCxnSpPr>
        <p:spPr>
          <a:xfrm flipH="1">
            <a:off x="6323109" y="2724188"/>
            <a:ext cx="33808" cy="26717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AutoShape 96"/>
          <p:cNvSpPr>
            <a:spLocks noChangeArrowheads="1"/>
          </p:cNvSpPr>
          <p:nvPr/>
        </p:nvSpPr>
        <p:spPr bwMode="auto">
          <a:xfrm>
            <a:off x="9611482" y="5534025"/>
            <a:ext cx="2080902" cy="261938"/>
          </a:xfrm>
          <a:prstGeom prst="foldedCorner">
            <a:avLst>
              <a:gd name="adj" fmla="val 12500"/>
            </a:avLst>
          </a:prstGeom>
          <a:solidFill>
            <a:srgbClr val="FFD65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b="1" dirty="0">
                <a:latin typeface="Tahoma" pitchFamily="34" charset="0"/>
                <a:ea typeface="Tahoma" pitchFamily="34" charset="0"/>
                <a:cs typeface="Tahoma" pitchFamily="34" charset="0"/>
              </a:rPr>
              <a:t>TAMPCOL</a:t>
            </a:r>
          </a:p>
        </p:txBody>
      </p:sp>
      <p:sp>
        <p:nvSpPr>
          <p:cNvPr id="10342" name="Line 98"/>
          <p:cNvSpPr>
            <a:spLocks noChangeShapeType="1"/>
          </p:cNvSpPr>
          <p:nvPr/>
        </p:nvSpPr>
        <p:spPr bwMode="auto">
          <a:xfrm>
            <a:off x="9230847" y="5676900"/>
            <a:ext cx="370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AutoShape 96"/>
          <p:cNvSpPr>
            <a:spLocks noChangeArrowheads="1"/>
          </p:cNvSpPr>
          <p:nvPr/>
        </p:nvSpPr>
        <p:spPr bwMode="auto">
          <a:xfrm>
            <a:off x="9643535" y="5927047"/>
            <a:ext cx="2080902" cy="261938"/>
          </a:xfrm>
          <a:prstGeom prst="foldedCorner">
            <a:avLst>
              <a:gd name="adj" fmla="val 12500"/>
            </a:avLst>
          </a:prstGeom>
          <a:solidFill>
            <a:srgbClr val="FFD65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TNUHP</a:t>
            </a:r>
            <a:endParaRPr lang="en-US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7" name="AutoShape 96"/>
          <p:cNvSpPr>
            <a:spLocks noChangeArrowheads="1"/>
          </p:cNvSpPr>
          <p:nvPr/>
        </p:nvSpPr>
        <p:spPr bwMode="auto">
          <a:xfrm>
            <a:off x="9663567" y="6308050"/>
            <a:ext cx="2080902" cy="261938"/>
          </a:xfrm>
          <a:prstGeom prst="foldedCorner">
            <a:avLst>
              <a:gd name="adj" fmla="val 12500"/>
            </a:avLst>
          </a:prstGeom>
          <a:solidFill>
            <a:srgbClr val="FFD65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TNHSP - II</a:t>
            </a:r>
            <a:endParaRPr lang="en-US" sz="9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9" name="Line 98"/>
          <p:cNvSpPr>
            <a:spLocks noChangeShapeType="1"/>
          </p:cNvSpPr>
          <p:nvPr/>
        </p:nvSpPr>
        <p:spPr bwMode="auto">
          <a:xfrm>
            <a:off x="9226702" y="6430882"/>
            <a:ext cx="370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Line 98"/>
          <p:cNvSpPr>
            <a:spLocks noChangeShapeType="1"/>
          </p:cNvSpPr>
          <p:nvPr/>
        </p:nvSpPr>
        <p:spPr bwMode="auto">
          <a:xfrm>
            <a:off x="9238839" y="6045875"/>
            <a:ext cx="3700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68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22781" y="117492"/>
            <a:ext cx="9670165" cy="60166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Bookman Old Style" pitchFamily="18" charset="0"/>
              </a:rPr>
              <a:t>State Health Society </a:t>
            </a:r>
            <a:r>
              <a:rPr lang="en-US" sz="2800" b="1" dirty="0" smtClean="0">
                <a:solidFill>
                  <a:schemeClr val="tx1"/>
                </a:solidFill>
                <a:latin typeface="Bookman Old Style" pitchFamily="18" charset="0"/>
              </a:rPr>
              <a:t>- </a:t>
            </a:r>
            <a:r>
              <a:rPr lang="en-US" sz="2800" b="1" dirty="0">
                <a:solidFill>
                  <a:schemeClr val="tx1"/>
                </a:solidFill>
                <a:latin typeface="Bookman Old Style" pitchFamily="18" charset="0"/>
              </a:rPr>
              <a:t>Organogram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97336" y="822344"/>
            <a:ext cx="5364032" cy="6016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Health Secretary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(Chairman – State Health Society)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6200000" flipH="1">
            <a:off x="6029429" y="1517084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306245" y="1628779"/>
            <a:ext cx="3616201" cy="4619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latin typeface="Bookman Old Style" pitchFamily="18" charset="0"/>
              </a:rPr>
              <a:t>Mission Director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835963" y="2338388"/>
            <a:ext cx="10558354" cy="12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08050" y="2542519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2092595" y="2577444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3640584" y="2586969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5267873" y="2569507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8068843" y="2577444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16200000" flipH="1">
            <a:off x="5986559" y="2217028"/>
            <a:ext cx="265113" cy="31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6803967" y="2590938"/>
            <a:ext cx="44291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9513737" y="2586966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5400000">
            <a:off x="11153717" y="2594904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574977" y="3617918"/>
            <a:ext cx="1427448" cy="5095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Additional Director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" y="2743200"/>
            <a:ext cx="1462341" cy="9017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State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Management Unit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-6242" y="3851387"/>
            <a:ext cx="1540057" cy="8016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State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Manager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2" y="4908843"/>
            <a:ext cx="1527371" cy="4445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Administrative Officer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522702" y="2818041"/>
            <a:ext cx="1440137" cy="6699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National Rural Health 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Mission 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652741" y="4262437"/>
            <a:ext cx="1310098" cy="11194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 smtClean="0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 Officer  / Consultant 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019967" y="2852966"/>
            <a:ext cx="1743072" cy="4651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Reproductive and Child 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Health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123052" y="3597275"/>
            <a:ext cx="1509923" cy="42545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Joint Director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137333" y="4232503"/>
            <a:ext cx="1365593" cy="82794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Officer  / Consultant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99652" y="3552825"/>
            <a:ext cx="1160992" cy="4841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Deputy Director 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762981" y="2808516"/>
            <a:ext cx="1684388" cy="4968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National Urban Health Mission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859690" y="3465520"/>
            <a:ext cx="1425862" cy="5794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State Urban Health Manager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4894683" y="4227513"/>
            <a:ext cx="1365593" cy="8329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Officer  / Consultant 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534658" y="2817813"/>
            <a:ext cx="1153061" cy="4746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Training 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402915" y="4224566"/>
            <a:ext cx="1367178" cy="8358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Officer  / Consultant 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402915" y="5301208"/>
            <a:ext cx="1395728" cy="3698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MCHO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808152" y="2800578"/>
            <a:ext cx="1197472" cy="4921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Monitoring Wing 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874847" y="3427415"/>
            <a:ext cx="1151475" cy="6048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State Data Officer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892289" y="4137025"/>
            <a:ext cx="1268843" cy="7532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 Director 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Statistics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8034660" y="5060449"/>
            <a:ext cx="1126497" cy="5000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Statistical</a:t>
            </a:r>
            <a:endParaRPr lang="en-US" sz="14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</a:t>
            </a:r>
            <a:endParaRPr lang="en-US" sz="1400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9161157" y="2782888"/>
            <a:ext cx="1305322" cy="469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Finance Department 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9283237" y="3427413"/>
            <a:ext cx="1270428" cy="460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Financial 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Advisor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9383179" y="5033688"/>
            <a:ext cx="1267257" cy="149165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Accounts Officer &amp; Assistant Account Officer (Accounts &amp; Audit)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10785227" y="2765425"/>
            <a:ext cx="1303736" cy="469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Expert Consultants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0753493" y="3397175"/>
            <a:ext cx="1305322" cy="8239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Expert Advisor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(Maternal Health )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10785227" y="4352330"/>
            <a:ext cx="1303736" cy="8048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Expert Advisor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(Child Health)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0785244" y="5318918"/>
            <a:ext cx="1303719" cy="4143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Consultant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(NRHM)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0793090" y="5926075"/>
            <a:ext cx="1265725" cy="7432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Expert Advisor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(MCTS)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rot="16200000" flipH="1">
            <a:off x="6939700" y="3420649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H="1">
            <a:off x="9828876" y="3369127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6200000" flipH="1">
            <a:off x="646306" y="4784231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16200000" flipH="1">
            <a:off x="8325131" y="3331372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6200000" flipH="1">
            <a:off x="2230710" y="4208167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16200000" flipH="1">
            <a:off x="656038" y="3776119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16200000" flipH="1">
            <a:off x="2233882" y="3528695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16200000" flipH="1">
            <a:off x="5425748" y="3380428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25" idx="0"/>
          </p:cNvCxnSpPr>
          <p:nvPr/>
        </p:nvCxnSpPr>
        <p:spPr>
          <a:xfrm flipH="1">
            <a:off x="3878014" y="3315827"/>
            <a:ext cx="7144" cy="281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H="1">
            <a:off x="3735200" y="4136159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rot="16200000" flipH="1">
            <a:off x="5413141" y="4129445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16200000" flipH="1">
            <a:off x="6933355" y="4142584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16200000" flipH="1">
            <a:off x="7007073" y="5139480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16200000" flipH="1">
            <a:off x="9846129" y="3966597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rot="16200000" flipH="1">
            <a:off x="9879503" y="4914357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16200000" flipH="1">
            <a:off x="8453787" y="4940123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82"/>
          <p:cNvSpPr/>
          <p:nvPr/>
        </p:nvSpPr>
        <p:spPr>
          <a:xfrm>
            <a:off x="9330804" y="4127505"/>
            <a:ext cx="1267257" cy="69197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Chief 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Accounts 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Officer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 rot="16200000" flipH="1">
            <a:off x="8388124" y="4083648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rot="16200000" flipH="1">
            <a:off x="11365672" y="5235776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rot="16200000" flipH="1">
            <a:off x="11340179" y="4299672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rot="16200000" flipH="1">
            <a:off x="11358519" y="3312246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rot="16200000" flipH="1">
            <a:off x="11322924" y="5811840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19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1015074" y="41564"/>
            <a:ext cx="10252247" cy="381000"/>
          </a:xfrm>
          <a:prstGeom prst="roundRect">
            <a:avLst/>
          </a:prstGeom>
          <a:solidFill>
            <a:srgbClr val="1CD0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DISTRICT ORGANOGRAM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48254" y="533400"/>
            <a:ext cx="3451252" cy="4572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DISTRICT COLLECTOR 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DHS CHAIRMAN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66325" y="1194179"/>
            <a:ext cx="3451252" cy="381000"/>
          </a:xfrm>
          <a:prstGeom prst="roundRect">
            <a:avLst/>
          </a:prstGeom>
          <a:solidFill>
            <a:srgbClr val="9BB7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DDHS – REVENUE DISTRICT – MEMBER SECRETARY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99610" y="2096349"/>
            <a:ext cx="710552" cy="39919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JD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0" y="2082703"/>
            <a:ext cx="1135613" cy="412846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</a:rPr>
              <a:t>DDHS / DDHS (ADL. HUD)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368829" y="2096353"/>
            <a:ext cx="710552" cy="39919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150740" y="2097398"/>
            <a:ext cx="1116581" cy="4054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DPM BLINDNESS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338681" y="2118724"/>
            <a:ext cx="710552" cy="39919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DSMO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328598" y="2118724"/>
            <a:ext cx="862813" cy="39919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DPM TNSACS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389655" y="2108658"/>
            <a:ext cx="752833" cy="42775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DD TB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836673" y="2141243"/>
            <a:ext cx="913567" cy="4191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DD LEPROSY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800890" y="2118590"/>
            <a:ext cx="710552" cy="39919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DEAN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802167" y="2099595"/>
            <a:ext cx="710552" cy="39919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DD FW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681487" y="4103425"/>
            <a:ext cx="1129268" cy="3991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NHM NODEL MO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596837" y="3859407"/>
            <a:ext cx="858583" cy="39919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MASS OFFICER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567832" y="4495801"/>
            <a:ext cx="887586" cy="50107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DEE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538747" y="3352133"/>
            <a:ext cx="916672" cy="35503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BHS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745888" y="3444839"/>
            <a:ext cx="807225" cy="39919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HE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703687" y="4153345"/>
            <a:ext cx="913567" cy="4191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NMS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91676" y="6240384"/>
            <a:ext cx="816287" cy="265611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HE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08593" y="5813503"/>
            <a:ext cx="799371" cy="271321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DMCHO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2740028" y="3399513"/>
            <a:ext cx="1070729" cy="35181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NHM A/C </a:t>
            </a:r>
            <a:r>
              <a:rPr lang="en-US" sz="900" b="1" dirty="0" err="1" smtClean="0">
                <a:solidFill>
                  <a:schemeClr val="tx1"/>
                </a:solidFill>
              </a:rPr>
              <a:t>Asst</a:t>
            </a:r>
            <a:r>
              <a:rPr lang="en-US" sz="900" b="1" dirty="0" smtClean="0">
                <a:solidFill>
                  <a:schemeClr val="tx1"/>
                </a:solidFill>
              </a:rPr>
              <a:t>,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92729" y="2994587"/>
            <a:ext cx="763594" cy="223163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DTTMO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08594" y="2689786"/>
            <a:ext cx="717761" cy="218471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APM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694850" y="5356787"/>
            <a:ext cx="813114" cy="314529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DAM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08594" y="4996876"/>
            <a:ext cx="799371" cy="225427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AD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724459" y="4601445"/>
            <a:ext cx="783505" cy="280956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DMO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94181" y="4184073"/>
            <a:ext cx="851847" cy="275185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PA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91677" y="3751329"/>
            <a:ext cx="933464" cy="281573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NCD DPO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92703" y="3304598"/>
            <a:ext cx="1387269" cy="301481"/>
          </a:xfrm>
          <a:prstGeom prst="roundRect">
            <a:avLst/>
          </a:prstGeom>
          <a:solidFill>
            <a:srgbClr val="FEDA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EPIDEMIOLOGIST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8207790" y="3504215"/>
            <a:ext cx="812059" cy="39919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MO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09" name="Rounded Rectangle 108"/>
          <p:cNvSpPr/>
          <p:nvPr/>
        </p:nvSpPr>
        <p:spPr>
          <a:xfrm>
            <a:off x="4511554" y="5140748"/>
            <a:ext cx="943864" cy="45947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DSA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45" name="Rounded Rectangle 144"/>
          <p:cNvSpPr/>
          <p:nvPr/>
        </p:nvSpPr>
        <p:spPr>
          <a:xfrm>
            <a:off x="8274858" y="4202244"/>
            <a:ext cx="710552" cy="39919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DPC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46" name="Rounded Rectangle 145"/>
          <p:cNvSpPr/>
          <p:nvPr/>
        </p:nvSpPr>
        <p:spPr>
          <a:xfrm>
            <a:off x="8230147" y="4882401"/>
            <a:ext cx="913567" cy="4191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PPM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150" name="Rounded Rectangle 149"/>
          <p:cNvSpPr/>
          <p:nvPr/>
        </p:nvSpPr>
        <p:spPr>
          <a:xfrm>
            <a:off x="8195578" y="5603952"/>
            <a:ext cx="1294218" cy="4191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DRTP CO. ORDINATOR</a:t>
            </a:r>
            <a:endParaRPr lang="en-US" sz="900" b="1" dirty="0">
              <a:solidFill>
                <a:schemeClr val="tx1"/>
              </a:solidFill>
            </a:endParaRPr>
          </a:p>
        </p:txBody>
      </p:sp>
      <p:cxnSp>
        <p:nvCxnSpPr>
          <p:cNvPr id="154" name="Straight Connector 153"/>
          <p:cNvCxnSpPr/>
          <p:nvPr/>
        </p:nvCxnSpPr>
        <p:spPr>
          <a:xfrm>
            <a:off x="494849" y="1779230"/>
            <a:ext cx="11229256" cy="0"/>
          </a:xfrm>
          <a:prstGeom prst="line">
            <a:avLst/>
          </a:prstGeom>
          <a:ln w="19050">
            <a:solidFill>
              <a:srgbClr val="FF0000">
                <a:alpha val="7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/>
          <p:nvPr/>
        </p:nvCxnSpPr>
        <p:spPr>
          <a:xfrm>
            <a:off x="494849" y="1779231"/>
            <a:ext cx="0" cy="29172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/>
          <p:cNvCxnSpPr/>
          <p:nvPr/>
        </p:nvCxnSpPr>
        <p:spPr>
          <a:xfrm>
            <a:off x="4127837" y="1807872"/>
            <a:ext cx="0" cy="29172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/>
          <p:nvPr/>
        </p:nvCxnSpPr>
        <p:spPr>
          <a:xfrm>
            <a:off x="8785382" y="1821504"/>
            <a:ext cx="0" cy="29172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/>
          <p:cNvCxnSpPr/>
          <p:nvPr/>
        </p:nvCxnSpPr>
        <p:spPr>
          <a:xfrm>
            <a:off x="7744931" y="1836839"/>
            <a:ext cx="0" cy="29172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/>
          <p:nvPr/>
        </p:nvCxnSpPr>
        <p:spPr>
          <a:xfrm flipH="1">
            <a:off x="6297686" y="1834435"/>
            <a:ext cx="3790" cy="32671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>
          <a:xfrm>
            <a:off x="2292951" y="1804630"/>
            <a:ext cx="0" cy="29172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>
            <a:off x="5156167" y="1795409"/>
            <a:ext cx="4229" cy="336828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/>
          <p:cNvCxnSpPr/>
          <p:nvPr/>
        </p:nvCxnSpPr>
        <p:spPr>
          <a:xfrm>
            <a:off x="11724105" y="1779229"/>
            <a:ext cx="0" cy="29172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/>
          <p:cNvCxnSpPr/>
          <p:nvPr/>
        </p:nvCxnSpPr>
        <p:spPr>
          <a:xfrm>
            <a:off x="10658277" y="1800179"/>
            <a:ext cx="0" cy="29172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/>
          <p:nvPr/>
        </p:nvCxnSpPr>
        <p:spPr>
          <a:xfrm>
            <a:off x="9693957" y="1814680"/>
            <a:ext cx="0" cy="291721"/>
          </a:xfrm>
          <a:prstGeom prst="straightConnector1">
            <a:avLst/>
          </a:prstGeom>
          <a:ln w="19050">
            <a:solidFill>
              <a:srgbClr val="FF0000">
                <a:alpha val="76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>
            <a:off x="6173880" y="1032347"/>
            <a:ext cx="0" cy="16183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/>
          <p:cNvCxnSpPr/>
          <p:nvPr/>
        </p:nvCxnSpPr>
        <p:spPr>
          <a:xfrm>
            <a:off x="6191951" y="1614034"/>
            <a:ext cx="0" cy="17827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20410" y="2478678"/>
            <a:ext cx="43331" cy="38945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endCxn id="39" idx="1"/>
          </p:cNvCxnSpPr>
          <p:nvPr/>
        </p:nvCxnSpPr>
        <p:spPr>
          <a:xfrm>
            <a:off x="251919" y="2799021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270377" y="3112677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2233165" y="4303024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2254887" y="3590766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241736" y="3464428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245599" y="3915263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/>
          <p:cNvCxnSpPr/>
          <p:nvPr/>
        </p:nvCxnSpPr>
        <p:spPr>
          <a:xfrm>
            <a:off x="266511" y="4768488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256054" y="4334675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267783" y="5128399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89966" y="5528500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256054" y="5973088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286430" y="6373189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2222314" y="2491752"/>
            <a:ext cx="28081" cy="18112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>
            <a:off x="4058608" y="2521066"/>
            <a:ext cx="26475" cy="28852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>
            <a:off x="4072050" y="3557819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4101658" y="4099796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>
            <a:off x="4060297" y="4709874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4060297" y="5410200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6277125" y="4362896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>
          <a:xfrm>
            <a:off x="6298847" y="3650638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6266274" y="2551624"/>
            <a:ext cx="28081" cy="18112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7746590" y="2595964"/>
            <a:ext cx="41342" cy="321753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/>
          <p:nvPr/>
        </p:nvCxnSpPr>
        <p:spPr>
          <a:xfrm>
            <a:off x="7760031" y="3632716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/>
          <p:nvPr/>
        </p:nvCxnSpPr>
        <p:spPr>
          <a:xfrm>
            <a:off x="7787932" y="4368372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>
            <a:off x="7760031" y="5113951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>
            <a:off x="7773715" y="5813503"/>
            <a:ext cx="456675" cy="1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49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26"/>
          <p:cNvSpPr/>
          <p:nvPr/>
        </p:nvSpPr>
        <p:spPr>
          <a:xfrm>
            <a:off x="2639192" y="386100"/>
            <a:ext cx="7511548" cy="381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BLOCK ORGANOGRAM</a:t>
            </a:r>
            <a:endParaRPr lang="en-US" sz="2000" b="1" dirty="0"/>
          </a:p>
        </p:txBody>
      </p:sp>
      <p:sp>
        <p:nvSpPr>
          <p:cNvPr id="28" name="Rounded Rectangle 27"/>
          <p:cNvSpPr/>
          <p:nvPr/>
        </p:nvSpPr>
        <p:spPr>
          <a:xfrm>
            <a:off x="4802968" y="943438"/>
            <a:ext cx="3451252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BLOCK MEDICAL OFFICER</a:t>
            </a:r>
            <a:endParaRPr lang="en-US" sz="14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6934623" y="2040266"/>
            <a:ext cx="2136270" cy="32074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DENTAL (NHM WING)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902503" y="1578879"/>
            <a:ext cx="2168390" cy="32097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</a:rPr>
              <a:t>MEDICAL OFFICER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934623" y="6272742"/>
            <a:ext cx="2136270" cy="43385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DEO  &amp; A/C Asst.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6902503" y="5730242"/>
            <a:ext cx="2168390" cy="3667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CHN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6902503" y="5181600"/>
            <a:ext cx="2168390" cy="38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BHS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902503" y="4679969"/>
            <a:ext cx="2168390" cy="34408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DPM TNSACS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902503" y="4076574"/>
            <a:ext cx="2168390" cy="37875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RNTCP STS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6902503" y="3495868"/>
            <a:ext cx="2168390" cy="38518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AYUSH WING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902503" y="2911908"/>
            <a:ext cx="2168390" cy="38844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ICTC COUNSELOR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902503" y="2515601"/>
            <a:ext cx="2168390" cy="29865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ICTC  LT</a:t>
            </a:r>
            <a:endParaRPr lang="en-US" sz="900" b="1" dirty="0">
              <a:solidFill>
                <a:schemeClr val="tx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394966" y="1324438"/>
            <a:ext cx="36734" cy="5228762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6431701" y="17526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477070" y="22098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6477070" y="26670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6477070" y="31242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6477070" y="37338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6394966" y="42672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6444950" y="48768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6380177" y="54102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6444950" y="5943600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431701" y="6549788"/>
            <a:ext cx="457553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2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le 26"/>
          <p:cNvSpPr/>
          <p:nvPr/>
        </p:nvSpPr>
        <p:spPr>
          <a:xfrm>
            <a:off x="1939741" y="302010"/>
            <a:ext cx="7511548" cy="3810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PHC ORGANOGRAM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958788" y="1066800"/>
            <a:ext cx="3451252" cy="381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/>
              <a:t>MEDICAL OFFICER</a:t>
            </a:r>
            <a:endParaRPr lang="en-US" sz="14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6303841" y="2629741"/>
            <a:ext cx="1816751" cy="5141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PHARMACIST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286827" y="1740916"/>
            <a:ext cx="1833766" cy="56782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dirty="0" smtClean="0">
                <a:solidFill>
                  <a:schemeClr val="tx1"/>
                </a:solidFill>
              </a:rPr>
              <a:t>SIDDHA MEDICAL OFFICER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235896" y="6169526"/>
            <a:ext cx="1833766" cy="4598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HI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6235896" y="5400404"/>
            <a:ext cx="1833766" cy="5431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SHN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264397" y="4515322"/>
            <a:ext cx="1805265" cy="5900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STAFF NURSE</a:t>
            </a:r>
            <a:endParaRPr lang="en-US" sz="900" b="1" dirty="0">
              <a:solidFill>
                <a:schemeClr val="tx1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235897" y="3504917"/>
            <a:ext cx="1833766" cy="58662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LAB TECH.</a:t>
            </a:r>
            <a:endParaRPr lang="en-US" sz="900" b="1" dirty="0">
              <a:solidFill>
                <a:schemeClr val="tx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5695515" y="1447801"/>
            <a:ext cx="0" cy="4944541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30" idx="1"/>
          </p:cNvCxnSpPr>
          <p:nvPr/>
        </p:nvCxnSpPr>
        <p:spPr>
          <a:xfrm>
            <a:off x="5695515" y="2024826"/>
            <a:ext cx="591311" cy="1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8655713" y="5339482"/>
            <a:ext cx="913567" cy="6756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 smtClean="0">
                <a:solidFill>
                  <a:schemeClr val="tx1"/>
                </a:solidFill>
              </a:rPr>
              <a:t>VHN</a:t>
            </a:r>
            <a:endParaRPr lang="en-US" sz="900" b="1" dirty="0">
              <a:solidFill>
                <a:schemeClr val="tx1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8115334" y="5664879"/>
            <a:ext cx="540380" cy="7123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5724016" y="2887760"/>
            <a:ext cx="540380" cy="7123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06652" y="3806591"/>
            <a:ext cx="540380" cy="7123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735446" y="4810362"/>
            <a:ext cx="540380" cy="7123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751065" y="5674683"/>
            <a:ext cx="540380" cy="7123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724018" y="6392341"/>
            <a:ext cx="540380" cy="7123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1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22781" y="117492"/>
            <a:ext cx="9670165" cy="60166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1"/>
                </a:solidFill>
                <a:latin typeface="Bookman Old Style" pitchFamily="18" charset="0"/>
              </a:rPr>
              <a:t>State Health Society </a:t>
            </a:r>
            <a:r>
              <a:rPr lang="en-US" sz="2800" b="1" dirty="0" smtClean="0">
                <a:solidFill>
                  <a:schemeClr val="tx1"/>
                </a:solidFill>
                <a:latin typeface="Bookman Old Style" pitchFamily="18" charset="0"/>
              </a:rPr>
              <a:t>- </a:t>
            </a:r>
            <a:r>
              <a:rPr lang="en-US" sz="2800" b="1" dirty="0">
                <a:solidFill>
                  <a:schemeClr val="tx1"/>
                </a:solidFill>
                <a:latin typeface="Bookman Old Style" pitchFamily="18" charset="0"/>
              </a:rPr>
              <a:t>Organogram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497336" y="822345"/>
            <a:ext cx="5364032" cy="4269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Health Secretary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(Chairman – State Health Society)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6200000" flipH="1">
            <a:off x="5999997" y="1327847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287552" y="1412776"/>
            <a:ext cx="3616201" cy="3881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Mission Director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838920" y="2760595"/>
            <a:ext cx="8900818" cy="350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15876" y="3017045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2100068" y="3002385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3672221" y="3029745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5300752" y="2984516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8070430" y="2999582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4750359" y="1831130"/>
            <a:ext cx="3171" cy="1127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6822359" y="3038719"/>
            <a:ext cx="442912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5400000">
            <a:off x="9515324" y="3047223"/>
            <a:ext cx="4445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11375174" y="2321062"/>
            <a:ext cx="0" cy="496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529046" y="4289027"/>
            <a:ext cx="1427448" cy="6145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Officer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13780" y="3235325"/>
            <a:ext cx="1303466" cy="9017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Additional Director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(NHM)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13779" y="4289027"/>
            <a:ext cx="1303467" cy="8016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 smtClean="0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 Officer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516356" y="3252788"/>
            <a:ext cx="1440137" cy="8047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Additional Director(HR)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195568" y="3240089"/>
            <a:ext cx="1414293" cy="4651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FA&amp;CAO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122677" y="4125908"/>
            <a:ext cx="1509923" cy="58103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Chief Accounts Officer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114219" y="5013175"/>
            <a:ext cx="1717782" cy="1470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Accounts 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Officer, Superintendent 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&amp; Assistant Account Officer (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Accounts, Budget 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&amp; Audit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499652" y="4091190"/>
            <a:ext cx="1246976" cy="6157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Officer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4702738" y="3257134"/>
            <a:ext cx="1684388" cy="4968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Joint Director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4832001" y="4127505"/>
            <a:ext cx="1425862" cy="5794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Officer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6497272" y="3257134"/>
            <a:ext cx="1153061" cy="4746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Deputy Director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7808152" y="3232056"/>
            <a:ext cx="1197472" cy="4921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Assistant Director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9161157" y="3240089"/>
            <a:ext cx="1305322" cy="4699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Administrative Officer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9186788" y="4017158"/>
            <a:ext cx="1270428" cy="460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Superintendent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10785227" y="2765425"/>
            <a:ext cx="1303736" cy="7401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Assistant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Officer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7808152" y="4120924"/>
            <a:ext cx="1265725" cy="61631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Statistical Assistant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cxnSp>
        <p:nvCxnSpPr>
          <p:cNvPr id="45" name="Straight Arrow Connector 44"/>
          <p:cNvCxnSpPr>
            <a:stCxn id="52" idx="2"/>
          </p:cNvCxnSpPr>
          <p:nvPr/>
        </p:nvCxnSpPr>
        <p:spPr>
          <a:xfrm>
            <a:off x="7073803" y="3731796"/>
            <a:ext cx="6345" cy="3378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9736780" y="3754021"/>
            <a:ext cx="9303" cy="285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16200000" flipH="1">
            <a:off x="694878" y="4244286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16200000" flipH="1">
            <a:off x="2157841" y="4165404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44" idx="2"/>
          </p:cNvCxnSpPr>
          <p:nvPr/>
        </p:nvCxnSpPr>
        <p:spPr>
          <a:xfrm flipH="1">
            <a:off x="5517022" y="3754021"/>
            <a:ext cx="27910" cy="3669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>
            <a:off x="3854899" y="4740636"/>
            <a:ext cx="7144" cy="281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H="1">
            <a:off x="3727483" y="3400766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rot="16200000" flipH="1">
            <a:off x="9763510" y="4606049"/>
            <a:ext cx="163513" cy="6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82"/>
          <p:cNvSpPr/>
          <p:nvPr/>
        </p:nvSpPr>
        <p:spPr>
          <a:xfrm>
            <a:off x="9214810" y="4690978"/>
            <a:ext cx="1267257" cy="345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Assistant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cxnSp>
        <p:nvCxnSpPr>
          <p:cNvPr id="88" name="Straight Arrow Connector 87"/>
          <p:cNvCxnSpPr/>
          <p:nvPr/>
        </p:nvCxnSpPr>
        <p:spPr>
          <a:xfrm flipH="1">
            <a:off x="8397100" y="3853145"/>
            <a:ext cx="4894" cy="2386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ounded Rectangle 88"/>
          <p:cNvSpPr/>
          <p:nvPr/>
        </p:nvSpPr>
        <p:spPr>
          <a:xfrm>
            <a:off x="3714180" y="1963687"/>
            <a:ext cx="1830752" cy="5490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State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Manager (NHM)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6387126" y="1963687"/>
            <a:ext cx="2053888" cy="55779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State </a:t>
            </a:r>
            <a:r>
              <a:rPr lang="en-US" sz="1400" dirty="0" err="1">
                <a:solidFill>
                  <a:schemeClr val="tx1"/>
                </a:solidFill>
                <a:latin typeface="Bookman Old Style" pitchFamily="18" charset="0"/>
              </a:rPr>
              <a:t>Programme</a:t>
            </a:r>
            <a:r>
              <a:rPr lang="en-US" sz="1400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Manager (NUHM)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8441014" y="2327410"/>
            <a:ext cx="29341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H="1">
            <a:off x="3847343" y="3760019"/>
            <a:ext cx="7144" cy="281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ounded Rectangle 91"/>
          <p:cNvSpPr/>
          <p:nvPr/>
        </p:nvSpPr>
        <p:spPr>
          <a:xfrm>
            <a:off x="9238247" y="5402472"/>
            <a:ext cx="1267257" cy="345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smtClean="0">
                <a:solidFill>
                  <a:schemeClr val="tx1"/>
                </a:solidFill>
                <a:latin typeface="Bookman Old Style" pitchFamily="18" charset="0"/>
              </a:rPr>
              <a:t>Typist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cxnSp>
        <p:nvCxnSpPr>
          <p:cNvPr id="93" name="Straight Arrow Connector 92"/>
          <p:cNvCxnSpPr>
            <a:stCxn id="83" idx="2"/>
            <a:endCxn id="92" idx="0"/>
          </p:cNvCxnSpPr>
          <p:nvPr/>
        </p:nvCxnSpPr>
        <p:spPr>
          <a:xfrm>
            <a:off x="9848439" y="5036965"/>
            <a:ext cx="23437" cy="3655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 flipH="1">
            <a:off x="4597251" y="2512763"/>
            <a:ext cx="7144" cy="2814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7242572" y="1850973"/>
            <a:ext cx="3171" cy="1127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/>
          <p:cNvSpPr/>
          <p:nvPr/>
        </p:nvSpPr>
        <p:spPr>
          <a:xfrm>
            <a:off x="7808152" y="5016371"/>
            <a:ext cx="1267257" cy="34598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Bookman Old Style" pitchFamily="18" charset="0"/>
              </a:rPr>
              <a:t>Computor</a:t>
            </a:r>
            <a:endParaRPr lang="en-US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cxnSp>
        <p:nvCxnSpPr>
          <p:cNvPr id="101" name="Straight Arrow Connector 100"/>
          <p:cNvCxnSpPr>
            <a:stCxn id="77" idx="2"/>
          </p:cNvCxnSpPr>
          <p:nvPr/>
        </p:nvCxnSpPr>
        <p:spPr>
          <a:xfrm>
            <a:off x="8441015" y="4737236"/>
            <a:ext cx="7110" cy="248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97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466</Words>
  <Application>Microsoft Office PowerPoint</Application>
  <PresentationFormat>Custom</PresentationFormat>
  <Paragraphs>176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7</cp:revision>
  <dcterms:created xsi:type="dcterms:W3CDTF">2021-04-23T08:54:00Z</dcterms:created>
  <dcterms:modified xsi:type="dcterms:W3CDTF">2024-11-20T12:15:17Z</dcterms:modified>
</cp:coreProperties>
</file>